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61" r:id="rId5"/>
    <p:sldId id="262" r:id="rId6"/>
    <p:sldId id="263" r:id="rId7"/>
    <p:sldId id="264" r:id="rId8"/>
    <p:sldId id="258" r:id="rId9"/>
    <p:sldId id="278" r:id="rId10"/>
    <p:sldId id="280" r:id="rId11"/>
    <p:sldId id="266" r:id="rId12"/>
    <p:sldId id="267" r:id="rId13"/>
    <p:sldId id="260" r:id="rId14"/>
    <p:sldId id="268" r:id="rId15"/>
    <p:sldId id="270" r:id="rId16"/>
    <p:sldId id="271" r:id="rId17"/>
    <p:sldId id="272" r:id="rId18"/>
    <p:sldId id="273" r:id="rId19"/>
    <p:sldId id="274" r:id="rId20"/>
    <p:sldId id="277" r:id="rId21"/>
    <p:sldId id="279" r:id="rId22"/>
    <p:sldId id="259" r:id="rId23"/>
    <p:sldId id="275" r:id="rId24"/>
    <p:sldId id="265" r:id="rId25"/>
    <p:sldId id="281" r:id="rId26"/>
    <p:sldId id="282" r:id="rId27"/>
    <p:sldId id="276" r:id="rId2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2" clrIdx="0">
    <p:extLst>
      <p:ext uri="{19B8F6BF-5375-455C-9EA6-DF929625EA0E}">
        <p15:presenceInfo xmlns:p15="http://schemas.microsoft.com/office/powerpoint/2012/main" userId="Leno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6F4C4E-CFA4-4C90-A1FC-315439A20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E84CA1A-9EE8-491D-9B73-006C0E662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F23CC3-C422-42F9-9280-F02CB4B3D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1F7B17B-7F13-4B43-97E1-BD4108BAC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7EBE3A2-C73F-4CBE-A704-12E7561DF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737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3B3DAB-FDB1-4741-947B-72C2F91E6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81E9DB-E4A0-4780-B155-25EB24B65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2320F1C-242B-4E3E-B0B3-0EA8333E5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16875D1-46E8-4439-927E-AB1EB49A8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AD76457-109C-4BD9-B22C-C1CEF2B1F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505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CEBBA2-D6F7-4F00-9309-EC3F26A0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5CC8736-9B8A-4C0F-94A4-8AA64F5DA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7092773-E00C-49EB-AA9A-B2262D426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56C6D63-5282-4894-AE1A-7ED0DAE3E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511DD2C-55E1-4723-880B-7309621C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551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3BCC7-8607-483A-939F-8489D602B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243DF4-4552-4326-827D-BCF2D45A4A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C0FB951-A4D4-4805-8DA5-5F6297770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2CE8B04-E497-4311-91AE-8B7BCC5B7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C77219A-0588-4D06-8392-45EBF556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1B80DF1-0501-4B08-AB3A-F7FC5FC2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978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C92704-6871-42EA-BAB2-B306E8D2F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0B15567-2844-4550-ABBC-1A539B30A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2A12C89-3BE2-4A97-A4A6-DF58BB72C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AECE5F9-632F-417E-A204-A8837B6BD4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86A1A16-D728-45C3-8C44-4DCA6D1F36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F86E06F-CC92-4EE2-B830-8B7E38797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B9FF5F8-4054-4E45-BB5D-1EE246D5C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D862EFD-B5B7-4EFA-9AB7-E1518903F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256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71F275-D33F-4783-9844-574FCF39E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26D20C7-E024-4917-9B9E-FAB24D177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765B7E2-11E0-42A9-AD8E-B3DFA6C5A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B0BF63E-E55A-4C0A-AD7C-C46C6F6E3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068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7B057B2-2BA3-4F69-B95A-EF6B1DD09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6A41E24-94AA-4A10-AFA6-004565004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B8675DF-E698-47EE-AB0E-39E56E30D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480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6019E4-D0FC-4E90-B387-B59581066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30E781-4914-40E1-A6EF-6A988759E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9370EEB-6A44-4C69-BFE4-BE1FA70AF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3C47F0D-D38B-43B4-9D47-5B587A06F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516875B-B865-4E8F-BD4C-BF8C6A21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C7FA799-66A9-4556-8D88-18C51614E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959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AF31EC-36D2-4B2D-9B29-DE1F4AC0C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2F1CA0A-A101-4DAE-98D6-477DA5E123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2F737B4-8E9A-4643-AD9F-523E94B5A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7C611E6-E678-4DFF-892D-718825A20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CF89C1-5B4D-4F42-BBB2-4B56F2749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498A4C9-503F-4790-9D56-BCFC5DEA3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015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81FF5B-BD0A-4F86-AD0C-1F89CF05B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292DCED-282A-4087-9882-DE95C8178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609831E-0273-4DFA-99CD-AA160CBFB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701CA87-502D-46F5-AD31-15AACFBB4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07D7B8A-77B6-44D4-B7EA-A8975E45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596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CE96D47-1A62-4C5E-A979-D0AF2CC100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5231D4E-EE1E-45DD-9880-68EE1288E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A5F50B-D41C-4F3B-8235-15AE14D9B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D01646-EAD9-4F9C-B5AE-6A2B1FAED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1EB2588-574C-4A48-89BD-C5265EC0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46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F0B1862-36BD-4552-8FE6-985CE139D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529186D-012C-4FD0-9E29-A69D776C7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46A01D3-D692-4A2D-B63E-6549C3B91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0F74A-1AE8-4E24-9E4E-6B4D354D87B5}" type="datetimeFigureOut">
              <a:rPr lang="pl-PL" smtClean="0"/>
              <a:t>2021-12-02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0F90483-7F7E-4D52-A65F-78DD342F72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61EBFD8-9F87-44D7-946D-E0A795E64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590FA-95C3-47C7-8846-DFC9B53A80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060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5C94D3-8B4C-4613-A72C-1BFE966B58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>
            <a:normAutofit/>
          </a:bodyPr>
          <a:lstStyle/>
          <a:p>
            <a:r>
              <a:rPr lang="pl-PL" sz="6600" b="1" dirty="0">
                <a:solidFill>
                  <a:schemeClr val="accent2">
                    <a:lumMod val="75000"/>
                  </a:schemeClr>
                </a:solidFill>
                <a:latin typeface="Matura MT Script Capitals" panose="03020802060602070202" pitchFamily="66" charset="0"/>
              </a:rPr>
              <a:t>Dzień Górnika- Barbórka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B08A5BC-67E2-49E4-B30B-39809F9D0C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3B1D9FA6-305D-4945-AD08-7DA00A00D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779" y="2721244"/>
            <a:ext cx="2844800" cy="330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B3C12F3-F4AE-4943-A013-EB18719A19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1" t="15314" r="15873" b="19477"/>
          <a:stretch/>
        </p:blipFill>
        <p:spPr>
          <a:xfrm>
            <a:off x="1133099" y="3206857"/>
            <a:ext cx="2844800" cy="28163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0943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5C94D3-8B4C-4613-A72C-1BFE966B58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289774" cy="2849562"/>
          </a:xfrm>
        </p:spPr>
        <p:txBody>
          <a:bodyPr>
            <a:normAutofit fontScale="90000"/>
          </a:bodyPr>
          <a:lstStyle/>
          <a:p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Lucida Console" panose="020B0609040504020204" pitchFamily="49" charset="0"/>
              </a:rPr>
              <a:t>Kochane </a:t>
            </a:r>
            <a:r>
              <a:rPr lang="pl-PL" sz="2000" b="1" dirty="0" err="1">
                <a:solidFill>
                  <a:schemeClr val="accent2">
                    <a:lumMod val="75000"/>
                  </a:schemeClr>
                </a:solidFill>
                <a:latin typeface="Lucida Console" panose="020B0609040504020204" pitchFamily="49" charset="0"/>
              </a:rPr>
              <a:t>Smykusie</a:t>
            </a:r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Lucida Console" panose="020B0609040504020204" pitchFamily="49" charset="0"/>
              </a:rPr>
              <a:t>, dzisiejsze zajęcia odbędą się w innej formie.</a:t>
            </a:r>
            <a:b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Lucida Console" panose="020B0609040504020204" pitchFamily="49" charset="0"/>
              </a:rPr>
            </a:br>
            <a:b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Lucida Console" panose="020B0609040504020204" pitchFamily="49" charset="0"/>
              </a:rPr>
            </a:br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Lucida Console" panose="020B0609040504020204" pitchFamily="49" charset="0"/>
              </a:rPr>
              <a:t>Poniżej prezentacja nawiązująca do zbliżającego się święta. Poproście Rodziców o pomoc i zapoznajecie się z poniższymi ciekawostkami na temat Barbórki oraz informacjami, które pozwolą przybliżyć Wam jak wygląda praca Górnika. </a:t>
            </a:r>
            <a:b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Lucida Console" panose="020B0609040504020204" pitchFamily="49" charset="0"/>
              </a:rPr>
            </a:br>
            <a:b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Lucida Console" panose="020B0609040504020204" pitchFamily="49" charset="0"/>
              </a:rPr>
            </a:br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latin typeface="Lucida Console" panose="020B0609040504020204" pitchFamily="49" charset="0"/>
              </a:rPr>
              <a:t>Na końcu zostawiamy dla Was kolorowankę. Życzymy Wam dużo zdrowia i nie możemy się doczekać spotkania w Przedszkolu.</a:t>
            </a:r>
            <a:br>
              <a:rPr lang="pl-PL" sz="1600" b="1" dirty="0">
                <a:solidFill>
                  <a:schemeClr val="accent2">
                    <a:lumMod val="75000"/>
                  </a:schemeClr>
                </a:solidFill>
                <a:latin typeface="Lucida Console" panose="020B0609040504020204" pitchFamily="49" charset="0"/>
              </a:rPr>
            </a:br>
            <a:br>
              <a:rPr lang="pl-PL" sz="1600" b="1" dirty="0">
                <a:solidFill>
                  <a:schemeClr val="accent2">
                    <a:lumMod val="75000"/>
                  </a:schemeClr>
                </a:solidFill>
                <a:latin typeface="Lucida Console" panose="020B0609040504020204" pitchFamily="49" charset="0"/>
              </a:rPr>
            </a:br>
            <a:endParaRPr lang="pl-PL" sz="1600" b="1" dirty="0">
              <a:solidFill>
                <a:schemeClr val="accent2">
                  <a:lumMod val="75000"/>
                </a:schemeClr>
              </a:solidFill>
              <a:latin typeface="Lucida Console" panose="020B0609040504020204" pitchFamily="49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B08A5BC-67E2-49E4-B30B-39809F9D0C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3B1D9FA6-305D-4945-AD08-7DA00A00D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779" y="2721244"/>
            <a:ext cx="2844800" cy="330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B3C12F3-F4AE-4943-A013-EB18719A19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1" t="15314" r="15873" b="19477"/>
          <a:stretch/>
        </p:blipFill>
        <p:spPr>
          <a:xfrm>
            <a:off x="1133099" y="3206857"/>
            <a:ext cx="2844800" cy="28163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5533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709702-AC92-49B7-AD5F-ACA0CAC28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0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Dzień Górnika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93CB59-1A34-4DE3-8C25-D38879034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sz="3200" b="0" i="0" dirty="0">
                <a:solidFill>
                  <a:srgbClr val="3434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Ten wyjątkowy dzień obchodzimy czwartego grudnia, przypomina on o ciężkiej i bardzo niebezpiecznej pracy ludzi przy wydobywaniu naturalnych bogactw ziemi, w tym węgla kamiennego. Dzień Górnika obchodzimy właśnie na cześć patronki- Świętej Barbary, zwanej  Barbórką.</a:t>
            </a: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1D682D0-B71D-4D59-8924-83DD71287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407" y="2495227"/>
            <a:ext cx="5406649" cy="30531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968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093C3B-1087-4449-8385-E1CEEE8C4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b="1" dirty="0">
                <a:solidFill>
                  <a:schemeClr val="accent4">
                    <a:lumMod val="75000"/>
                  </a:schemeClr>
                </a:solidFill>
                <a:latin typeface="Monotype Corsiva" panose="03010101010201010101" pitchFamily="66" charset="0"/>
              </a:rPr>
              <a:t>Legenda o Skarbniku- duchu kopalni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B03A7D-FE7D-4412-98BB-1ECDA9062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8014" y="1825625"/>
            <a:ext cx="69057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Dawno, dawno temu na Śląsku wybudowano wiele kopalni. Górnicy zjeżdżali pod ziemię w poszukiwaniu węgla. Kuli ściany, i na koniec dnia wypychali wagoniki z węglem na powierzchnię. Ich praca była niebezpieczna, bo korytarze były ciasne i ciemne, a ściany groziły zawaleniem. W podziemnych korytarzach mieszkał duch kopalni - Skarbnik. Dniem i nocą strzegł kopalnianych tajemnic i ukrytych pod ziemią skarbów. Skarbnik lubił pomagać uczciwym i pracowitym górnikom.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3EAF8CC-E775-4365-A76C-B10C394EE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3" y="2435948"/>
            <a:ext cx="4180158" cy="3135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079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F1F4EB-7469-484E-9549-4EED516B9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D55C91-A175-41EF-995A-875A97691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728421"/>
            <a:ext cx="6384011" cy="58439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Pewnego dnia do kopalni przyszedł młody chłopiec o imieniu Karlik. Jego ojciec ciężko zachorował. Jako najstarszy z rodzeństwa, Karlik musiał pójść do pracy. Gdy chłopiec stanął przed sztygarem, ten dał mu warunek. „Pozwolę ci zostać, jeśli będziesz pracował przez tydzień tak dobrze jak inni górnicy.”</a:t>
            </a:r>
          </a:p>
          <a:p>
            <a:pPr marL="0" indent="0">
              <a:buNone/>
            </a:pPr>
            <a:r>
              <a:rPr lang="pl-PL" dirty="0"/>
              <a:t>Karlik szybko przekonał się, że nie dorówna doświadczonym górnikom. Wtedy obok niego stanął starszy górnik. Zaoferował swoją pomoc. Karlik musi jedynie uczciwie oddać mu część zarobionych pieniędzy.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5695FF9-49A5-4772-9172-DE36E1FD2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889000"/>
            <a:ext cx="3937000" cy="508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3902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4DA398-1F15-4B49-AE7B-BC3EE0DD6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88D0E4-DEC5-4840-9CB4-ECB925762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3075" y="997837"/>
            <a:ext cx="6931617" cy="5495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Karlik przystał na tę propozycję, bo zależało mu na pracy i nie chciał zawieść swojej rodziny. Przez cały tydzień ciężko pracował i uczył się pod okiem starszego górnika, który zgodnie z obietnicą pomagał mu w kuciu ścian i pchaniu wagoników.</a:t>
            </a:r>
          </a:p>
          <a:p>
            <a:pPr marL="0" indent="0">
              <a:buNone/>
            </a:pPr>
            <a:r>
              <a:rPr lang="pl-PL" dirty="0"/>
              <a:t>Zdumiony zręcznością i siłą Karlika Sztygar pozwolił mu zostać w kopalni, i wypłacił tygodniowy zarobek. Karlik natychmiast udał się z pieniędzmi do starego górnika. „Wezmę tylko tyle ile zarobiłem. Reszta należy do ciebie.”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3EA057F-925A-4D55-AC01-1AA63FB2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63" y="1307105"/>
            <a:ext cx="4337406" cy="34198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3361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9ED197-851A-4766-9D59-853B6144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100FA1B-3463-4A0D-8291-23F307564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906"/>
            <a:ext cx="5857068" cy="4351338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Wtedy starszy górnik uśmiechnął się i przemienił w Skarbnika, ducha kopalni. „Uczciwy jesteś i pracowity,” powiedział Skarbnik do Karlika.” Te pieniądze należą się tobie.” Po czym zniknął, a Karlik wrócił dumny do domu, aby opowiedzieć o wszystkim rodzinie.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5484800-AA22-4E17-A006-CB69AF0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749" y="1273713"/>
            <a:ext cx="4876800" cy="4876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9849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D8479D-D6AF-4A3A-9C19-B6D9F2CC3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281"/>
            <a:ext cx="10515600" cy="1325563"/>
          </a:xfrm>
        </p:spPr>
        <p:txBody>
          <a:bodyPr>
            <a:normAutofit/>
          </a:bodyPr>
          <a:lstStyle/>
          <a:p>
            <a:r>
              <a:rPr lang="pl-PL" sz="48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Strój galowy górnika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057CA13-B569-4932-BDD8-F0EC453C2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653" y="1031217"/>
            <a:ext cx="4118455" cy="5498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bjaśnienie: linia 7">
            <a:extLst>
              <a:ext uri="{FF2B5EF4-FFF2-40B4-BE49-F238E27FC236}">
                <a16:creationId xmlns:a16="http://schemas.microsoft.com/office/drawing/2014/main" id="{6C732B97-7275-4986-B9DE-7AF592C9163C}"/>
              </a:ext>
            </a:extLst>
          </p:cNvPr>
          <p:cNvSpPr/>
          <p:nvPr/>
        </p:nvSpPr>
        <p:spPr>
          <a:xfrm>
            <a:off x="8043619" y="449451"/>
            <a:ext cx="3303941" cy="976393"/>
          </a:xfrm>
          <a:prstGeom prst="borderCallout1">
            <a:avLst>
              <a:gd name="adj1" fmla="val 37798"/>
              <a:gd name="adj2" fmla="val -359"/>
              <a:gd name="adj3" fmla="val 96627"/>
              <a:gd name="adj4" fmla="val -50060"/>
            </a:avLst>
          </a:prstGeom>
          <a:solidFill>
            <a:schemeClr val="lt1">
              <a:alpha val="5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PIÓROPUSZ</a:t>
            </a:r>
          </a:p>
        </p:txBody>
      </p:sp>
      <p:sp>
        <p:nvSpPr>
          <p:cNvPr id="9" name="Objaśnienie: linia 8">
            <a:extLst>
              <a:ext uri="{FF2B5EF4-FFF2-40B4-BE49-F238E27FC236}">
                <a16:creationId xmlns:a16="http://schemas.microsoft.com/office/drawing/2014/main" id="{EAFA9D73-BAAB-4B42-A15D-A28552203442}"/>
              </a:ext>
            </a:extLst>
          </p:cNvPr>
          <p:cNvSpPr/>
          <p:nvPr/>
        </p:nvSpPr>
        <p:spPr>
          <a:xfrm>
            <a:off x="8043619" y="1775014"/>
            <a:ext cx="3303941" cy="666427"/>
          </a:xfrm>
          <a:prstGeom prst="borderCallout1">
            <a:avLst>
              <a:gd name="adj1" fmla="val 35029"/>
              <a:gd name="adj2" fmla="val 580"/>
              <a:gd name="adj3" fmla="val 93895"/>
              <a:gd name="adj4" fmla="val -58035"/>
            </a:avLst>
          </a:prstGeom>
          <a:solidFill>
            <a:schemeClr val="lt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KOŁNIERZ</a:t>
            </a:r>
          </a:p>
        </p:txBody>
      </p:sp>
      <p:sp>
        <p:nvSpPr>
          <p:cNvPr id="14" name="Objaśnienie: linia 13">
            <a:extLst>
              <a:ext uri="{FF2B5EF4-FFF2-40B4-BE49-F238E27FC236}">
                <a16:creationId xmlns:a16="http://schemas.microsoft.com/office/drawing/2014/main" id="{4A4E4D7A-954E-428F-8DEC-2AC25D9BA801}"/>
              </a:ext>
            </a:extLst>
          </p:cNvPr>
          <p:cNvSpPr/>
          <p:nvPr/>
        </p:nvSpPr>
        <p:spPr>
          <a:xfrm>
            <a:off x="542441" y="1798720"/>
            <a:ext cx="2899535" cy="930936"/>
          </a:xfrm>
          <a:prstGeom prst="borderCallout1">
            <a:avLst>
              <a:gd name="adj1" fmla="val 55376"/>
              <a:gd name="adj2" fmla="val 99313"/>
              <a:gd name="adj3" fmla="val -4036"/>
              <a:gd name="adj4" fmla="val 167067"/>
            </a:avLst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</a:rPr>
              <a:t>CZAKO- czapka górnicza</a:t>
            </a:r>
          </a:p>
        </p:txBody>
      </p:sp>
      <p:sp>
        <p:nvSpPr>
          <p:cNvPr id="15" name="Objaśnienie: linia 14">
            <a:extLst>
              <a:ext uri="{FF2B5EF4-FFF2-40B4-BE49-F238E27FC236}">
                <a16:creationId xmlns:a16="http://schemas.microsoft.com/office/drawing/2014/main" id="{27CF310B-45DF-49AC-81DF-5E8F4E2A5499}"/>
              </a:ext>
            </a:extLst>
          </p:cNvPr>
          <p:cNvSpPr/>
          <p:nvPr/>
        </p:nvSpPr>
        <p:spPr>
          <a:xfrm>
            <a:off x="542441" y="3781586"/>
            <a:ext cx="2899535" cy="821411"/>
          </a:xfrm>
          <a:prstGeom prst="borderCallout1">
            <a:avLst>
              <a:gd name="adj1" fmla="val 22524"/>
              <a:gd name="adj2" fmla="val 99887"/>
              <a:gd name="adj3" fmla="val -202594"/>
              <a:gd name="adj4" fmla="val 180329"/>
            </a:avLst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</a:rPr>
              <a:t>KUPLA- górnicze godło</a:t>
            </a:r>
          </a:p>
        </p:txBody>
      </p:sp>
      <p:sp>
        <p:nvSpPr>
          <p:cNvPr id="16" name="Objaśnienie: linia 15">
            <a:extLst>
              <a:ext uri="{FF2B5EF4-FFF2-40B4-BE49-F238E27FC236}">
                <a16:creationId xmlns:a16="http://schemas.microsoft.com/office/drawing/2014/main" id="{16BFA06F-B33B-4707-BF67-BAD85E1899B4}"/>
              </a:ext>
            </a:extLst>
          </p:cNvPr>
          <p:cNvSpPr/>
          <p:nvPr/>
        </p:nvSpPr>
        <p:spPr>
          <a:xfrm>
            <a:off x="8043619" y="3788879"/>
            <a:ext cx="3303941" cy="814118"/>
          </a:xfrm>
          <a:prstGeom prst="borderCallout1">
            <a:avLst>
              <a:gd name="adj1" fmla="val 47305"/>
              <a:gd name="adj2" fmla="val 111"/>
              <a:gd name="adj3" fmla="val 23026"/>
              <a:gd name="adj4" fmla="val -40678"/>
            </a:avLst>
          </a:prstGeom>
          <a:solidFill>
            <a:schemeClr val="bg1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</a:rPr>
              <a:t>PATKI</a:t>
            </a:r>
          </a:p>
        </p:txBody>
      </p:sp>
    </p:spTree>
    <p:extLst>
      <p:ext uri="{BB962C8B-B14F-4D97-AF65-F5344CB8AC3E}">
        <p14:creationId xmlns:p14="http://schemas.microsoft.com/office/powerpoint/2010/main" val="382639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9B5CF9-9E0F-4749-9F22-31A6FF4F8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accent2">
                    <a:lumMod val="75000"/>
                  </a:schemeClr>
                </a:solidFill>
                <a:latin typeface="Cooper Black" panose="0208090404030B020404" pitchFamily="18" charset="0"/>
              </a:rPr>
              <a:t>Gdzie pracuje górnik?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3E49F2-797D-442D-B2D7-88FB3B4FE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93" y="2027103"/>
            <a:ext cx="413675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Górnicy codziennie zjeżdżają specjalną windą w głąb ziemi, by wydobywać węgiel. Ich praca wymaga bardzo dużo siły i odwagi. Miejscem pracy górników jest </a:t>
            </a:r>
            <a:r>
              <a:rPr lang="pl-PL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kopalnia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09ED716-87B2-4A1F-BC32-33FB2EFDE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821" y="1825625"/>
            <a:ext cx="6520486" cy="43513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6724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3410A8-14E0-4A86-B176-C845D1BCA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096"/>
            <a:ext cx="10515600" cy="1325563"/>
          </a:xfrm>
        </p:spPr>
        <p:txBody>
          <a:bodyPr/>
          <a:lstStyle/>
          <a:p>
            <a:pPr algn="ctr"/>
            <a:r>
              <a:rPr lang="pl-PL" dirty="0">
                <a:solidFill>
                  <a:srgbClr val="FF0000"/>
                </a:solidFill>
                <a:latin typeface="Franklin Gothic Heavy" panose="020B0903020102020204" pitchFamily="34" charset="0"/>
                <a:cs typeface="Times New Roman" panose="02020603050405020304" pitchFamily="18" charset="0"/>
              </a:rPr>
              <a:t>Węgiel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73462E8-0CCE-4026-9A38-F636FB3F0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26" y="1508992"/>
            <a:ext cx="4711646" cy="38400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113EC28-36D4-44ED-A035-4CBA293808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042" y="1508992"/>
            <a:ext cx="4987032" cy="38400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Owal 7">
            <a:extLst>
              <a:ext uri="{FF2B5EF4-FFF2-40B4-BE49-F238E27FC236}">
                <a16:creationId xmlns:a16="http://schemas.microsoft.com/office/drawing/2014/main" id="{ABF98A67-2562-43E5-8DE9-A6EB343F44CE}"/>
              </a:ext>
            </a:extLst>
          </p:cNvPr>
          <p:cNvSpPr/>
          <p:nvPr/>
        </p:nvSpPr>
        <p:spPr>
          <a:xfrm>
            <a:off x="1239864" y="5749871"/>
            <a:ext cx="3797085" cy="883404"/>
          </a:xfrm>
          <a:prstGeom prst="ellipse">
            <a:avLst/>
          </a:prstGeom>
          <a:solidFill>
            <a:schemeClr val="bg1"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</a:rPr>
              <a:t>Węgiel kamienny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C91E041C-C717-47C0-8772-CCE3F677FABB}"/>
              </a:ext>
            </a:extLst>
          </p:cNvPr>
          <p:cNvSpPr/>
          <p:nvPr/>
        </p:nvSpPr>
        <p:spPr>
          <a:xfrm>
            <a:off x="6834753" y="5749871"/>
            <a:ext cx="3797085" cy="883404"/>
          </a:xfrm>
          <a:prstGeom prst="ellipse">
            <a:avLst/>
          </a:prstGeom>
          <a:solidFill>
            <a:schemeClr val="bg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</a:rPr>
              <a:t>Węgiel brunatny</a:t>
            </a:r>
          </a:p>
        </p:txBody>
      </p:sp>
    </p:spTree>
    <p:extLst>
      <p:ext uri="{BB962C8B-B14F-4D97-AF65-F5344CB8AC3E}">
        <p14:creationId xmlns:p14="http://schemas.microsoft.com/office/powerpoint/2010/main" val="17649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831DD4-7E4E-44BD-BC5D-B5E2FDDAD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Strój roboczy </a:t>
            </a:r>
            <a:br>
              <a:rPr lang="pl-PL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</a:b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górnika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F4F4238-29AB-47CC-8D35-DAB8EFFA69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0793" r="14969" b="5005"/>
          <a:stretch/>
        </p:blipFill>
        <p:spPr>
          <a:xfrm>
            <a:off x="5005953" y="202507"/>
            <a:ext cx="3595607" cy="6452985"/>
          </a:xfrm>
        </p:spPr>
      </p:pic>
      <p:sp>
        <p:nvSpPr>
          <p:cNvPr id="6" name="Objaśnienie: linia 5">
            <a:extLst>
              <a:ext uri="{FF2B5EF4-FFF2-40B4-BE49-F238E27FC236}">
                <a16:creationId xmlns:a16="http://schemas.microsoft.com/office/drawing/2014/main" id="{FFF55283-5337-4749-BB7D-E5DE6CA73F7F}"/>
              </a:ext>
            </a:extLst>
          </p:cNvPr>
          <p:cNvSpPr/>
          <p:nvPr/>
        </p:nvSpPr>
        <p:spPr>
          <a:xfrm>
            <a:off x="9035512" y="1580827"/>
            <a:ext cx="3022169" cy="728420"/>
          </a:xfrm>
          <a:prstGeom prst="borderCallout1">
            <a:avLst>
              <a:gd name="adj1" fmla="val 46410"/>
              <a:gd name="adj2" fmla="val -128"/>
              <a:gd name="adj3" fmla="val 240160"/>
              <a:gd name="adj4" fmla="val -75256"/>
            </a:avLst>
          </a:prstGeom>
          <a:solidFill>
            <a:schemeClr val="bg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Roboczy mundur </a:t>
            </a:r>
          </a:p>
        </p:txBody>
      </p:sp>
      <p:sp>
        <p:nvSpPr>
          <p:cNvPr id="7" name="Objaśnienie: linia 6">
            <a:extLst>
              <a:ext uri="{FF2B5EF4-FFF2-40B4-BE49-F238E27FC236}">
                <a16:creationId xmlns:a16="http://schemas.microsoft.com/office/drawing/2014/main" id="{877E67B5-EA9D-48E4-9FC1-03F1BDBF7F06}"/>
              </a:ext>
            </a:extLst>
          </p:cNvPr>
          <p:cNvSpPr/>
          <p:nvPr/>
        </p:nvSpPr>
        <p:spPr>
          <a:xfrm>
            <a:off x="9035512" y="365125"/>
            <a:ext cx="3022169" cy="597143"/>
          </a:xfrm>
          <a:prstGeom prst="borderCallout1">
            <a:avLst>
              <a:gd name="adj1" fmla="val 57681"/>
              <a:gd name="adj2" fmla="val 385"/>
              <a:gd name="adj3" fmla="val 102118"/>
              <a:gd name="adj4" fmla="val -61410"/>
            </a:avLst>
          </a:prstGeom>
          <a:solidFill>
            <a:schemeClr val="bg1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Kask z latarką</a:t>
            </a:r>
          </a:p>
        </p:txBody>
      </p:sp>
      <p:sp>
        <p:nvSpPr>
          <p:cNvPr id="8" name="Objaśnienie: linia 7">
            <a:extLst>
              <a:ext uri="{FF2B5EF4-FFF2-40B4-BE49-F238E27FC236}">
                <a16:creationId xmlns:a16="http://schemas.microsoft.com/office/drawing/2014/main" id="{EB7FA47C-180F-4661-BFB6-337EC3D40079}"/>
              </a:ext>
            </a:extLst>
          </p:cNvPr>
          <p:cNvSpPr/>
          <p:nvPr/>
        </p:nvSpPr>
        <p:spPr>
          <a:xfrm>
            <a:off x="9035512" y="4649492"/>
            <a:ext cx="3022169" cy="1007389"/>
          </a:xfrm>
          <a:prstGeom prst="borderCallout1">
            <a:avLst>
              <a:gd name="adj1" fmla="val 52596"/>
              <a:gd name="adj2" fmla="val 2949"/>
              <a:gd name="adj3" fmla="val -110577"/>
              <a:gd name="adj4" fmla="val -59871"/>
            </a:avLst>
          </a:prstGeom>
          <a:solidFill>
            <a:schemeClr val="bg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Torba z prowiantem</a:t>
            </a:r>
          </a:p>
        </p:txBody>
      </p:sp>
      <p:sp>
        <p:nvSpPr>
          <p:cNvPr id="9" name="Objaśnienie: linia 8">
            <a:extLst>
              <a:ext uri="{FF2B5EF4-FFF2-40B4-BE49-F238E27FC236}">
                <a16:creationId xmlns:a16="http://schemas.microsoft.com/office/drawing/2014/main" id="{3BC2676B-062A-4480-A879-5F6552ACD177}"/>
              </a:ext>
            </a:extLst>
          </p:cNvPr>
          <p:cNvSpPr/>
          <p:nvPr/>
        </p:nvSpPr>
        <p:spPr>
          <a:xfrm>
            <a:off x="838200" y="5153186"/>
            <a:ext cx="3082871" cy="991892"/>
          </a:xfrm>
          <a:prstGeom prst="borderCallout1">
            <a:avLst>
              <a:gd name="adj1" fmla="val -99999"/>
              <a:gd name="adj2" fmla="val 209346"/>
              <a:gd name="adj3" fmla="val 51563"/>
              <a:gd name="adj4" fmla="val 99413"/>
            </a:avLst>
          </a:prstGeom>
          <a:solidFill>
            <a:schemeClr val="bg1"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Robocze rękawice</a:t>
            </a:r>
          </a:p>
        </p:txBody>
      </p:sp>
      <p:sp>
        <p:nvSpPr>
          <p:cNvPr id="10" name="Objaśnienie: linia 9">
            <a:extLst>
              <a:ext uri="{FF2B5EF4-FFF2-40B4-BE49-F238E27FC236}">
                <a16:creationId xmlns:a16="http://schemas.microsoft.com/office/drawing/2014/main" id="{BC403B5E-6517-4D4F-A99A-ADDD4C55D84E}"/>
              </a:ext>
            </a:extLst>
          </p:cNvPr>
          <p:cNvSpPr/>
          <p:nvPr/>
        </p:nvSpPr>
        <p:spPr>
          <a:xfrm>
            <a:off x="838200" y="2448732"/>
            <a:ext cx="3082871" cy="980268"/>
          </a:xfrm>
          <a:prstGeom prst="borderCallout1">
            <a:avLst>
              <a:gd name="adj1" fmla="val -6546"/>
              <a:gd name="adj2" fmla="val 152036"/>
              <a:gd name="adj3" fmla="val 80880"/>
              <a:gd name="adj4" fmla="val 99916"/>
            </a:avLst>
          </a:prstGeom>
          <a:solidFill>
            <a:schemeClr val="bg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>
                <a:solidFill>
                  <a:schemeClr val="tx1"/>
                </a:solidFill>
              </a:rPr>
              <a:t>Kilof</a:t>
            </a:r>
          </a:p>
        </p:txBody>
      </p:sp>
    </p:spTree>
    <p:extLst>
      <p:ext uri="{BB962C8B-B14F-4D97-AF65-F5344CB8AC3E}">
        <p14:creationId xmlns:p14="http://schemas.microsoft.com/office/powerpoint/2010/main" val="385199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2DD59A-C2A1-499E-A8B2-CF916107E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B050"/>
                </a:solidFill>
                <a:latin typeface="Algerian" panose="04020705040A02060702" pitchFamily="82" charset="0"/>
              </a:rPr>
              <a:t>Kupla- godło górnicze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D8BEF6D-1EE7-4267-AFA8-54C94F26F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341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Godło górnicze to jeden z najważniejszych symboli, składa się ono z dwóch narzędzi- żelazka oraz perlika. Są one ze sobą skrzyżowane. P</a:t>
            </a:r>
            <a:r>
              <a:rPr lang="pl-PL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rzedstawia się je w kolorze czarnym (nawiązującym do sadzy) na zielonym tle.</a:t>
            </a: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D2D1ECE-FFC9-429F-A0BA-2F5EB83054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3" t="10034" r="21720" b="23046"/>
          <a:stretch/>
        </p:blipFill>
        <p:spPr>
          <a:xfrm>
            <a:off x="6096000" y="2108563"/>
            <a:ext cx="5284273" cy="3785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265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5FA75B-869A-43CD-8DE4-489CC26BE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Algerian" panose="04020705040A02060702" pitchFamily="82" charset="0"/>
              </a:rPr>
              <a:t>Górnicze barwy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1D3575-44B7-454A-8FA0-6D7473B72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555E1992-845E-4F66-B36C-896093A46BAD}"/>
              </a:ext>
            </a:extLst>
          </p:cNvPr>
          <p:cNvSpPr/>
          <p:nvPr/>
        </p:nvSpPr>
        <p:spPr>
          <a:xfrm>
            <a:off x="1084880" y="2076773"/>
            <a:ext cx="4184543" cy="365760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l-PL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ZIELONY</a:t>
            </a:r>
            <a:r>
              <a:rPr lang="pl-PL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symbol tęsknot za zielenią lasów i pól w czasie pracy pod ziemią</a:t>
            </a:r>
            <a:endParaRPr lang="pl-PL" sz="2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676AFDFE-BCC5-4F4C-9E4A-B028299D7A0E}"/>
              </a:ext>
            </a:extLst>
          </p:cNvPr>
          <p:cNvSpPr/>
          <p:nvPr/>
        </p:nvSpPr>
        <p:spPr>
          <a:xfrm>
            <a:off x="6354305" y="2076773"/>
            <a:ext cx="4510007" cy="3657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CZARNY</a:t>
            </a:r>
            <a:r>
              <a:rPr lang="pl-PL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symbol podziemnych ciemności</a:t>
            </a:r>
          </a:p>
        </p:txBody>
      </p:sp>
    </p:spTree>
    <p:extLst>
      <p:ext uri="{BB962C8B-B14F-4D97-AF65-F5344CB8AC3E}">
        <p14:creationId xmlns:p14="http://schemas.microsoft.com/office/powerpoint/2010/main" val="416120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BF51D8-8AC4-4C1F-A0D9-A4732C17E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>
                <a:latin typeface="Monotype Corsiva" panose="03010101010201010101" pitchFamily="66" charset="0"/>
              </a:rPr>
              <a:t>Narzędzia pracy górnika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308C6E9-8626-49B7-9FE4-5F1B97328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52" y="2139683"/>
            <a:ext cx="2469043" cy="25786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Fala 5">
            <a:extLst>
              <a:ext uri="{FF2B5EF4-FFF2-40B4-BE49-F238E27FC236}">
                <a16:creationId xmlns:a16="http://schemas.microsoft.com/office/drawing/2014/main" id="{B95E8604-B7E1-40CA-90F6-731D950715C1}"/>
              </a:ext>
            </a:extLst>
          </p:cNvPr>
          <p:cNvSpPr/>
          <p:nvPr/>
        </p:nvSpPr>
        <p:spPr>
          <a:xfrm>
            <a:off x="139485" y="5300420"/>
            <a:ext cx="2495227" cy="1007390"/>
          </a:xfrm>
          <a:prstGeom prst="wave">
            <a:avLst>
              <a:gd name="adj1" fmla="val 12500"/>
              <a:gd name="adj2" fmla="val 1863"/>
            </a:avLst>
          </a:prstGeom>
          <a:solidFill>
            <a:schemeClr val="lt1">
              <a:alpha val="62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000" dirty="0"/>
              <a:t>KILOF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C9CCF15-2DB8-4AF9-BD30-518878CEB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211" y="2139683"/>
            <a:ext cx="2867949" cy="2426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Fala 8">
            <a:extLst>
              <a:ext uri="{FF2B5EF4-FFF2-40B4-BE49-F238E27FC236}">
                <a16:creationId xmlns:a16="http://schemas.microsoft.com/office/drawing/2014/main" id="{27106A11-D7D3-4DF1-A298-3FF1D3345DA6}"/>
              </a:ext>
            </a:extLst>
          </p:cNvPr>
          <p:cNvSpPr/>
          <p:nvPr/>
        </p:nvSpPr>
        <p:spPr>
          <a:xfrm>
            <a:off x="3077461" y="5402323"/>
            <a:ext cx="2265447" cy="905487"/>
          </a:xfrm>
          <a:prstGeom prst="wav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000" dirty="0"/>
              <a:t>OSKARD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0E398FD-15F7-453B-A8C6-2CC990501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338" y="2036539"/>
            <a:ext cx="2681778" cy="26817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A65B6EB2-8ED1-4713-8F1B-40998223EB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294" y="2139684"/>
            <a:ext cx="3168680" cy="25786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6" name="Fala 15">
            <a:extLst>
              <a:ext uri="{FF2B5EF4-FFF2-40B4-BE49-F238E27FC236}">
                <a16:creationId xmlns:a16="http://schemas.microsoft.com/office/drawing/2014/main" id="{8D994DBD-269C-4211-B8BC-34C021338F7F}"/>
              </a:ext>
            </a:extLst>
          </p:cNvPr>
          <p:cNvSpPr/>
          <p:nvPr/>
        </p:nvSpPr>
        <p:spPr>
          <a:xfrm>
            <a:off x="5962659" y="5300420"/>
            <a:ext cx="2280182" cy="1007390"/>
          </a:xfrm>
          <a:prstGeom prst="wave">
            <a:avLst/>
          </a:prstGeom>
          <a:solidFill>
            <a:schemeClr val="bg1">
              <a:alpha val="4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</a:rPr>
              <a:t>ŁOPATA</a:t>
            </a:r>
          </a:p>
        </p:txBody>
      </p:sp>
      <p:sp>
        <p:nvSpPr>
          <p:cNvPr id="18" name="Fala 17">
            <a:extLst>
              <a:ext uri="{FF2B5EF4-FFF2-40B4-BE49-F238E27FC236}">
                <a16:creationId xmlns:a16="http://schemas.microsoft.com/office/drawing/2014/main" id="{B5B16DE5-58D1-4D7C-8F9E-639AE99C5BED}"/>
              </a:ext>
            </a:extLst>
          </p:cNvPr>
          <p:cNvSpPr/>
          <p:nvPr/>
        </p:nvSpPr>
        <p:spPr>
          <a:xfrm>
            <a:off x="9044564" y="5300420"/>
            <a:ext cx="2280182" cy="1007390"/>
          </a:xfrm>
          <a:prstGeom prst="wave">
            <a:avLst/>
          </a:prstGeom>
          <a:solidFill>
            <a:schemeClr val="bg1">
              <a:alpha val="5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ŻELAZKO</a:t>
            </a:r>
          </a:p>
        </p:txBody>
      </p:sp>
    </p:spTree>
    <p:extLst>
      <p:ext uri="{BB962C8B-B14F-4D97-AF65-F5344CB8AC3E}">
        <p14:creationId xmlns:p14="http://schemas.microsoft.com/office/powerpoint/2010/main" val="230319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7B95CA-2E79-4F4F-85CC-67E64859B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b="1" dirty="0">
                <a:solidFill>
                  <a:srgbClr val="00B050"/>
                </a:solidFill>
                <a:latin typeface="Monotype Corsiva" panose="03010101010201010101" pitchFamily="66" charset="0"/>
              </a:rPr>
              <a:t>Kolory pióropuszy </a:t>
            </a:r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25F7929A-3025-41C3-9135-34D4B82B2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3084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/>
              <a:t>Czapka górnicza z zielonym pióropuszem jest przeznaczona dla </a:t>
            </a:r>
            <a:r>
              <a:rPr lang="pl-PL" sz="3200" b="1" dirty="0">
                <a:solidFill>
                  <a:srgbClr val="FF0000"/>
                </a:solidFill>
              </a:rPr>
              <a:t>dyrektorów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4C3D0855-C6B2-4687-A72F-D3E506AF1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767" y="1343334"/>
            <a:ext cx="5725077" cy="48336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3026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AA4D16-B0E0-4DE6-88E6-99DCB7440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705EC39C-4851-4FB7-BBA2-F2DFF668B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597" y="1229383"/>
            <a:ext cx="4392638" cy="4690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b="1" dirty="0"/>
              <a:t>Biały</a:t>
            </a:r>
            <a:r>
              <a:rPr lang="pl-PL" sz="3200" dirty="0"/>
              <a:t>- dla osób kierujących pracą w kopalni: </a:t>
            </a:r>
            <a:r>
              <a:rPr lang="pl-PL" sz="3200" dirty="0">
                <a:solidFill>
                  <a:srgbClr val="FF0000"/>
                </a:solidFill>
              </a:rPr>
              <a:t>grupy dyrektorów, inżynierów oraz techników górniczych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9865B6-B24E-4F5D-8F98-6F3EE104C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65" y="638209"/>
            <a:ext cx="4392638" cy="56225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9085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56C26B-4B25-463A-B8BF-1DDC835E4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B364A3-297C-4B1B-9020-903092D21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726" y="1363656"/>
            <a:ext cx="487551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dirty="0"/>
              <a:t>Czarny- przeznaczony jest dla </a:t>
            </a:r>
            <a:r>
              <a:rPr lang="pl-PL" sz="3600" dirty="0">
                <a:solidFill>
                  <a:srgbClr val="FF0000"/>
                </a:solidFill>
              </a:rPr>
              <a:t>górników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1A34C08-6141-443A-920B-D616F72C1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710" y="318697"/>
            <a:ext cx="5114443" cy="61741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3605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830A6B-80A6-4421-B083-0A9D8352B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B62193-0DC6-4C32-BB2B-D0F8E9412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6011" y="593953"/>
            <a:ext cx="399210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dirty="0"/>
              <a:t>Czerwony przypisany jest do </a:t>
            </a:r>
            <a:r>
              <a:rPr lang="pl-PL" sz="3600" dirty="0">
                <a:solidFill>
                  <a:srgbClr val="FF0000"/>
                </a:solidFill>
              </a:rPr>
              <a:t>członków orkiestry górniczej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06A2B80-5944-42B2-A85B-50065C598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84" y="303683"/>
            <a:ext cx="5042115" cy="6250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9722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82F5F9-3A53-47F2-B9D4-C882272E4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667713-4FAD-481C-83F3-F567430CA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53" y="1027906"/>
            <a:ext cx="5433447" cy="4351338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Biało- czerwony przeznaczony jest dla </a:t>
            </a:r>
            <a:r>
              <a:rPr lang="pl-PL" dirty="0">
                <a:solidFill>
                  <a:srgbClr val="FF0000"/>
                </a:solidFill>
              </a:rPr>
              <a:t>kapelmistrza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08D9BA-1055-4795-BAA0-EA4F0B6E2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12" y="572054"/>
            <a:ext cx="4788976" cy="59258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8159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DB3397-EF09-4D81-A83B-BCF2E6FE9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err="1">
                <a:latin typeface="Algerian" panose="04020705040A02060702" pitchFamily="82" charset="0"/>
              </a:rPr>
              <a:t>CiekawostkI</a:t>
            </a:r>
            <a:r>
              <a:rPr lang="pl-PL" dirty="0">
                <a:latin typeface="Algerian" panose="04020705040A02060702" pitchFamily="82" charset="0"/>
              </a:rPr>
              <a:t> 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269AAA4-5B6E-4517-83D2-9D44060FE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sp>
        <p:nvSpPr>
          <p:cNvPr id="6" name="Wybuch: 8 punktów 5">
            <a:extLst>
              <a:ext uri="{FF2B5EF4-FFF2-40B4-BE49-F238E27FC236}">
                <a16:creationId xmlns:a16="http://schemas.microsoft.com/office/drawing/2014/main" id="{567B0E04-8B5E-48B2-9441-E47FBFBB3177}"/>
              </a:ext>
            </a:extLst>
          </p:cNvPr>
          <p:cNvSpPr/>
          <p:nvPr/>
        </p:nvSpPr>
        <p:spPr>
          <a:xfrm>
            <a:off x="2557220" y="1487837"/>
            <a:ext cx="6726265" cy="4881966"/>
          </a:xfrm>
          <a:prstGeom prst="irregularSeal1">
            <a:avLst/>
          </a:prstGeom>
          <a:solidFill>
            <a:srgbClr val="FF0000">
              <a:alpha val="82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Jedną z tradycji związanych z górnictwem jest pozdrowienie. Górnicy pod ziemią nie mówią sobie „dzień dobry” lecz używają zwrotu „Szczęść Boże”.</a:t>
            </a:r>
          </a:p>
        </p:txBody>
      </p:sp>
    </p:spTree>
    <p:extLst>
      <p:ext uri="{BB962C8B-B14F-4D97-AF65-F5344CB8AC3E}">
        <p14:creationId xmlns:p14="http://schemas.microsoft.com/office/powerpoint/2010/main" val="310826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8ABF99-6CC9-4BDF-A42F-A23E639A7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BBCDA9-8F6F-44FF-8B6B-48E4532C0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Wybuch: 8 punktów 3">
            <a:extLst>
              <a:ext uri="{FF2B5EF4-FFF2-40B4-BE49-F238E27FC236}">
                <a16:creationId xmlns:a16="http://schemas.microsoft.com/office/drawing/2014/main" id="{4F820B0C-DBF1-41AD-9186-EC311111FA80}"/>
              </a:ext>
            </a:extLst>
          </p:cNvPr>
          <p:cNvSpPr/>
          <p:nvPr/>
        </p:nvSpPr>
        <p:spPr>
          <a:xfrm>
            <a:off x="2371241" y="681037"/>
            <a:ext cx="6927742" cy="5098943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Mundur górniczy posiada 29 guzików, czyli tyle samo ile miała lat patronka górników</a:t>
            </a:r>
            <a:r>
              <a:rPr lang="pl-PL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święta Barbara</a:t>
            </a:r>
          </a:p>
        </p:txBody>
      </p:sp>
    </p:spTree>
    <p:extLst>
      <p:ext uri="{BB962C8B-B14F-4D97-AF65-F5344CB8AC3E}">
        <p14:creationId xmlns:p14="http://schemas.microsoft.com/office/powerpoint/2010/main" val="142339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24441C-30AF-4730-A368-971F05F43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rgbClr val="00B050"/>
                </a:solidFill>
              </a:rPr>
              <a:t>Wiersz J. Wybieralskiej „Praca górniczej rodziny”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06F3ECCA-A646-4AFC-A870-E91B03F4D9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7546141"/>
              </p:ext>
            </p:extLst>
          </p:nvPr>
        </p:nvGraphicFramePr>
        <p:xfrm>
          <a:off x="2557220" y="1934113"/>
          <a:ext cx="9252488" cy="440469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4626244">
                  <a:extLst>
                    <a:ext uri="{9D8B030D-6E8A-4147-A177-3AD203B41FA5}">
                      <a16:colId xmlns:a16="http://schemas.microsoft.com/office/drawing/2014/main" val="3600462415"/>
                    </a:ext>
                  </a:extLst>
                </a:gridCol>
                <a:gridCol w="4626244">
                  <a:extLst>
                    <a:ext uri="{9D8B030D-6E8A-4147-A177-3AD203B41FA5}">
                      <a16:colId xmlns:a16="http://schemas.microsoft.com/office/drawing/2014/main" val="3894623101"/>
                    </a:ext>
                  </a:extLst>
                </a:gridCol>
              </a:tblGrid>
              <a:tr h="4404694"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Głęboko pod ziemią górnicy pracują,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Czarny węgiel w ziemi kilofami kują.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dużo energii człowiekowi daje,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Dzięki niemu światło, ogrzane mieszkanie.</a:t>
                      </a:r>
                    </a:p>
                    <a:p>
                      <a:endParaRPr lang="pl-PL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Górnicy zjeżdżają pod ziemię windami,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Chodzą po tych sztolniach, tylko tunelami.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By świdrować węgiel, często skamieniały,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Gdzie od węgla pyłu są też czarne ściany.</a:t>
                      </a:r>
                    </a:p>
                    <a:p>
                      <a:endParaRPr lang="pl-PL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Dokoła pod ziemią czarne korytarze,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Czarne wszystkie dłonie i górników twarze.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odzież i buty, tu wszystko jest czarne,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 ciężka praca nie idzie na marne.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6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Górnicze rodziny codziennie pracują,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Czarny węgiel w ziemi kombajnem świdrują.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Potem na wagony ów węgiel wrzucają,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Wiele kilometrów jego przemieszczają.</a:t>
                      </a:r>
                    </a:p>
                    <a:p>
                      <a:endParaRPr lang="pl-PL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By służył on ludziom, nie tylko do grzania,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 był składnikiem swego przetwarzania.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 z niego lekarstwo, smoła i benzyna,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Plastykowa piłka, świeca, parafina.</a:t>
                      </a:r>
                    </a:p>
                    <a:p>
                      <a:endParaRPr lang="pl-PL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czwartego grudnia, to górnicze święta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nie tylko górnik o nich już pamięta.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 Barbórkę nawet małe dzieci znają,</a:t>
                      </a:r>
                    </a:p>
                    <a:p>
                      <a:r>
                        <a:rPr lang="pl-PL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Robią czarne czapki i je zakładają.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6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02441181"/>
                  </a:ext>
                </a:extLst>
              </a:tr>
            </a:tbl>
          </a:graphicData>
        </a:graphic>
      </p:graphicFrame>
      <p:pic>
        <p:nvPicPr>
          <p:cNvPr id="6" name="Obraz 5">
            <a:extLst>
              <a:ext uri="{FF2B5EF4-FFF2-40B4-BE49-F238E27FC236}">
                <a16:creationId xmlns:a16="http://schemas.microsoft.com/office/drawing/2014/main" id="{F8E057AA-CF48-4456-942C-DDA643BB3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0539">
            <a:off x="134318" y="3098870"/>
            <a:ext cx="2251041" cy="207517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16136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E7F8C3-5842-4A77-BB91-439C3607C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>
                <a:solidFill>
                  <a:srgbClr val="FF0000"/>
                </a:solidFill>
                <a:latin typeface="Algerian" panose="04020705040A02060702" pitchFamily="82" charset="0"/>
              </a:rPr>
              <a:t>Zagadki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650B22-2727-4FBC-8D5E-481D27247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Przez cały rok ciężko,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pod ziemią pracuje.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 początku grudnia,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barbórkę świętuje.</a:t>
            </a:r>
          </a:p>
          <a:p>
            <a:pPr marL="0" indent="0">
              <a:buNone/>
            </a:pPr>
            <a:r>
              <a:rPr lang="pl-PL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Kto to taki przedszkolaki?</a:t>
            </a:r>
          </a:p>
          <a:p>
            <a:pPr marL="0" indent="0">
              <a:buNone/>
            </a:pPr>
            <a:endParaRPr lang="pl-PL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Jak nazwiecie takie miejsce wszystkim znane doskonale,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 którym węgla jest najwięcej, ale pieców nie ma wcale.</a:t>
            </a: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0298A6F-BA56-4C88-8B52-EC24F728DF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6"/>
          <a:stretch/>
        </p:blipFill>
        <p:spPr>
          <a:xfrm>
            <a:off x="8170965" y="1182889"/>
            <a:ext cx="3182835" cy="3094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301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05E559-7DC4-49D1-BFB2-E467617A0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latin typeface="Algerian" panose="04020705040A02060702" pitchFamily="82" charset="0"/>
              </a:rPr>
              <a:t>Zabawa „</a:t>
            </a:r>
            <a:r>
              <a:rPr lang="pl-PL" b="1" dirty="0">
                <a:solidFill>
                  <a:srgbClr val="00B050"/>
                </a:solidFill>
                <a:latin typeface="Algerian" panose="04020705040A02060702" pitchFamily="82" charset="0"/>
              </a:rPr>
              <a:t>Tak</a:t>
            </a:r>
            <a:r>
              <a:rPr lang="pl-PL" b="1" dirty="0">
                <a:latin typeface="Algerian" panose="04020705040A02060702" pitchFamily="82" charset="0"/>
              </a:rPr>
              <a:t> czy </a:t>
            </a:r>
            <a:r>
              <a:rPr lang="pl-PL" b="1" dirty="0">
                <a:solidFill>
                  <a:srgbClr val="FF0000"/>
                </a:solidFill>
                <a:latin typeface="Algerian" panose="04020705040A02060702" pitchFamily="82" charset="0"/>
              </a:rPr>
              <a:t>nie</a:t>
            </a:r>
            <a:r>
              <a:rPr lang="pl-PL" b="1" dirty="0">
                <a:latin typeface="Algerian" panose="04020705040A02060702" pitchFamily="82" charset="0"/>
              </a:rPr>
              <a:t>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0B41024-D9F1-4BD8-8A3C-82DE28BBB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solidFill>
                  <a:srgbClr val="00B050"/>
                </a:solidFill>
              </a:rPr>
              <a:t>Górnik ma bardzo trudną i niebezpieczną pracę</a:t>
            </a:r>
          </a:p>
          <a:p>
            <a:r>
              <a:rPr lang="pl-PL" dirty="0">
                <a:solidFill>
                  <a:srgbClr val="FF0000"/>
                </a:solidFill>
              </a:rPr>
              <a:t>Górnik wydobywa czerwony węgiel</a:t>
            </a:r>
          </a:p>
          <a:p>
            <a:r>
              <a:rPr lang="pl-PL" dirty="0">
                <a:solidFill>
                  <a:srgbClr val="FF0000"/>
                </a:solidFill>
              </a:rPr>
              <a:t>Każdy kawałek węgla jest okrągły jak piłeczka</a:t>
            </a:r>
          </a:p>
          <a:p>
            <a:r>
              <a:rPr lang="pl-PL" dirty="0">
                <a:solidFill>
                  <a:srgbClr val="00B050"/>
                </a:solidFill>
              </a:rPr>
              <a:t>Najwięcej węgla wydobywa się w Polsce na Śląsku </a:t>
            </a:r>
          </a:p>
          <a:p>
            <a:r>
              <a:rPr lang="pl-PL" dirty="0">
                <a:solidFill>
                  <a:srgbClr val="00B050"/>
                </a:solidFill>
              </a:rPr>
              <a:t>Węgiel można zamienić w ciepło, w światło i w lekarstwa </a:t>
            </a:r>
          </a:p>
          <a:p>
            <a:r>
              <a:rPr lang="pl-PL" dirty="0">
                <a:solidFill>
                  <a:srgbClr val="FF0000"/>
                </a:solidFill>
              </a:rPr>
              <a:t>Galowy strój górnika składa się z czarnych spodni, czarnej marynarki i czerwonego kapelusza </a:t>
            </a:r>
          </a:p>
          <a:p>
            <a:r>
              <a:rPr lang="pl-PL" dirty="0">
                <a:solidFill>
                  <a:srgbClr val="00B050"/>
                </a:solidFill>
              </a:rPr>
              <a:t>Górnicy podczas pracy noszą na głowie kaski z latarką</a:t>
            </a:r>
          </a:p>
        </p:txBody>
      </p:sp>
    </p:spTree>
    <p:extLst>
      <p:ext uri="{BB962C8B-B14F-4D97-AF65-F5344CB8AC3E}">
        <p14:creationId xmlns:p14="http://schemas.microsoft.com/office/powerpoint/2010/main" val="189407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B7CB6D-3548-44AF-A1B7-D53DDDA16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Propozycja zabawy ruchowej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3304FB-1B0B-49D9-BDCE-2619E006D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430" y="1825625"/>
            <a:ext cx="6533827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0" i="0" u="sng" dirty="0">
                <a:effectLst/>
                <a:latin typeface="Georgia" panose="02040502050405020303" pitchFamily="18" charset="0"/>
              </a:rPr>
              <a:t>W kopalni”- zabawa ruchowa wg B. Forma</a:t>
            </a:r>
            <a:br>
              <a:rPr lang="pl-PL" dirty="0"/>
            </a:br>
            <a:br>
              <a:rPr lang="pl-PL" dirty="0"/>
            </a:br>
            <a:r>
              <a:rPr lang="pl-PL" b="1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Górnicy idą do pracy-</a:t>
            </a:r>
            <a:r>
              <a:rPr lang="pl-PL" b="1" i="1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pl-PL" b="0" i="1" dirty="0">
                <a:effectLst/>
                <a:latin typeface="Georgia" panose="02040502050405020303" pitchFamily="18" charset="0"/>
              </a:rPr>
              <a:t>marsz dzieci za prowadzącą.</a:t>
            </a:r>
            <a:br>
              <a:rPr lang="pl-PL" dirty="0"/>
            </a:br>
            <a:r>
              <a:rPr lang="pl-PL" b="1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Zjeżdżają windą pod ziemię </a:t>
            </a:r>
            <a:r>
              <a:rPr lang="pl-PL" b="0" i="0" dirty="0">
                <a:effectLst/>
                <a:latin typeface="Georgia" panose="02040502050405020303" pitchFamily="18" charset="0"/>
              </a:rPr>
              <a:t>- </a:t>
            </a:r>
            <a:r>
              <a:rPr lang="pl-PL" b="0" i="1" dirty="0">
                <a:effectLst/>
                <a:latin typeface="Georgia" panose="02040502050405020303" pitchFamily="18" charset="0"/>
              </a:rPr>
              <a:t>przejście do przysiadu.</a:t>
            </a:r>
            <a:br>
              <a:rPr lang="pl-PL" dirty="0"/>
            </a:br>
            <a:r>
              <a:rPr lang="pl-PL" b="1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Wydobywają węgiel uderzając kilofem w węglowe ściany</a:t>
            </a:r>
            <a:r>
              <a:rPr lang="pl-PL" b="0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pl-PL" b="0" i="0" dirty="0">
                <a:effectLst/>
                <a:latin typeface="Georgia" panose="02040502050405020303" pitchFamily="18" charset="0"/>
              </a:rPr>
              <a:t>- </a:t>
            </a:r>
            <a:r>
              <a:rPr lang="pl-PL" b="0" i="1" dirty="0">
                <a:effectLst/>
                <a:latin typeface="Georgia" panose="02040502050405020303" pitchFamily="18" charset="0"/>
              </a:rPr>
              <a:t>stanie w rozkroku, naśladowanie pracy kilofem.</a:t>
            </a:r>
            <a:br>
              <a:rPr lang="pl-PL" dirty="0"/>
            </a:br>
            <a:r>
              <a:rPr lang="pl-PL" b="1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Chodniki stają się coraz niższe </a:t>
            </a:r>
            <a:r>
              <a:rPr lang="pl-PL" b="0" i="0" dirty="0">
                <a:effectLst/>
                <a:latin typeface="Georgia" panose="02040502050405020303" pitchFamily="18" charset="0"/>
              </a:rPr>
              <a:t>-</a:t>
            </a:r>
            <a:r>
              <a:rPr lang="pl-PL" b="0" i="1" dirty="0">
                <a:effectLst/>
                <a:latin typeface="Georgia" panose="02040502050405020303" pitchFamily="18" charset="0"/>
              </a:rPr>
              <a:t> dzieci przechodzą do </a:t>
            </a:r>
            <a:r>
              <a:rPr lang="pl-PL" b="0" i="1" dirty="0" err="1">
                <a:effectLst/>
                <a:latin typeface="Georgia" panose="02040502050405020303" pitchFamily="18" charset="0"/>
              </a:rPr>
              <a:t>czworakowania</a:t>
            </a:r>
            <a:r>
              <a:rPr lang="pl-PL" b="0" i="1" dirty="0">
                <a:effectLst/>
                <a:latin typeface="Georgia" panose="02040502050405020303" pitchFamily="18" charset="0"/>
              </a:rPr>
              <a:t>.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C38C5D5-38A5-42D2-8079-F8FD4C3EB8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0"/>
          <a:stretch/>
        </p:blipFill>
        <p:spPr>
          <a:xfrm>
            <a:off x="838200" y="1690688"/>
            <a:ext cx="3302000" cy="436914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20013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9392CB-A9CC-4279-BD45-A92315D44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Propozycja pracy plastycznej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482D75-E788-4F3B-8553-9745FB49E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02085" cy="4351338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Wykonanie górniczej czapki z czarnego brystolu i piór (jeżeli nie posiadamy piórek możemy je wyciąć z bibuły lub papieru) zaś godło dzieci mogą przykleić wcześniej wydrukowane i wycięte lub w przypadku dzieci starszych samodzielne narysowanie godła pastelami olejnymi w kolorze żółtym.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74B6879-8663-4CC2-9ED4-652D2CAD20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980" r="8023" b="7177"/>
          <a:stretch/>
        </p:blipFill>
        <p:spPr>
          <a:xfrm>
            <a:off x="7005233" y="1825625"/>
            <a:ext cx="4240079" cy="4479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319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309693-E74F-465E-AB2B-78B1FCD7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DB1DA38-625A-41A2-ADEF-D676ACF420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315" y="134380"/>
            <a:ext cx="9035512" cy="6723619"/>
          </a:xfrm>
        </p:spPr>
      </p:pic>
    </p:spTree>
    <p:extLst>
      <p:ext uri="{BB962C8B-B14F-4D97-AF65-F5344CB8AC3E}">
        <p14:creationId xmlns:p14="http://schemas.microsoft.com/office/powerpoint/2010/main" val="395190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1037</Words>
  <Application>Microsoft Office PowerPoint</Application>
  <PresentationFormat>Panoramiczny</PresentationFormat>
  <Paragraphs>93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9" baseType="lpstr">
      <vt:lpstr>Algerian</vt:lpstr>
      <vt:lpstr>Arial</vt:lpstr>
      <vt:lpstr>Calibri</vt:lpstr>
      <vt:lpstr>Calibri Light</vt:lpstr>
      <vt:lpstr>Cooper Black</vt:lpstr>
      <vt:lpstr>Franklin Gothic Heavy</vt:lpstr>
      <vt:lpstr>Georgia</vt:lpstr>
      <vt:lpstr>Lucida Console</vt:lpstr>
      <vt:lpstr>Matura MT Script Capitals</vt:lpstr>
      <vt:lpstr>Monotype Corsiva</vt:lpstr>
      <vt:lpstr>Times New Roman</vt:lpstr>
      <vt:lpstr>Motyw pakietu Office</vt:lpstr>
      <vt:lpstr>Dzień Górnika- Barbórka</vt:lpstr>
      <vt:lpstr>Kochane Smykusie, dzisiejsze zajęcia odbędą się w innej formie.  Poniżej prezentacja nawiązująca do zbliżającego się święta. Poproście Rodziców o pomoc i zapoznajecie się z poniższymi ciekawostkami na temat Barbórki oraz informacjami, które pozwolą przybliżyć Wam jak wygląda praca Górnika.   Na końcu zostawiamy dla Was kolorowankę. Życzymy Wam dużo zdrowia i nie możemy się doczekać spotkania w Przedszkolu.  </vt:lpstr>
      <vt:lpstr>Dzień Górnika</vt:lpstr>
      <vt:lpstr>Legenda o Skarbniku- duchu kopalni</vt:lpstr>
      <vt:lpstr>Prezentacja programu PowerPoint</vt:lpstr>
      <vt:lpstr>Prezentacja programu PowerPoint</vt:lpstr>
      <vt:lpstr>Prezentacja programu PowerPoint</vt:lpstr>
      <vt:lpstr>Strój galowy górnika</vt:lpstr>
      <vt:lpstr>Gdzie pracuje górnik?</vt:lpstr>
      <vt:lpstr>Węgiel</vt:lpstr>
      <vt:lpstr>Strój roboczy  górnika</vt:lpstr>
      <vt:lpstr>Kupla- godło górnicze </vt:lpstr>
      <vt:lpstr>Górnicze barwy</vt:lpstr>
      <vt:lpstr>Narzędzia pracy górnika</vt:lpstr>
      <vt:lpstr>Kolory pióropuszy </vt:lpstr>
      <vt:lpstr>Prezentacja programu PowerPoint</vt:lpstr>
      <vt:lpstr>Prezentacja programu PowerPoint</vt:lpstr>
      <vt:lpstr>Prezentacja programu PowerPoint</vt:lpstr>
      <vt:lpstr>Prezentacja programu PowerPoint</vt:lpstr>
      <vt:lpstr>CiekawostkI !</vt:lpstr>
      <vt:lpstr>Prezentacja programu PowerPoint</vt:lpstr>
      <vt:lpstr>Wiersz J. Wybieralskiej „Praca górniczej rodziny”</vt:lpstr>
      <vt:lpstr>Zagadki</vt:lpstr>
      <vt:lpstr>Zabawa „Tak czy nie”</vt:lpstr>
      <vt:lpstr>Propozycja zabawy ruchowej</vt:lpstr>
      <vt:lpstr>Propozycja pracy plastycznej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Górnika- Barbórka</dc:title>
  <dc:creator>Lenovo</dc:creator>
  <cp:lastModifiedBy>Martyna Krystecka</cp:lastModifiedBy>
  <cp:revision>30</cp:revision>
  <dcterms:created xsi:type="dcterms:W3CDTF">2020-11-03T18:03:35Z</dcterms:created>
  <dcterms:modified xsi:type="dcterms:W3CDTF">2021-12-02T10:28:26Z</dcterms:modified>
</cp:coreProperties>
</file>